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1" r:id="rId4"/>
    <p:sldId id="264" r:id="rId5"/>
    <p:sldId id="257" r:id="rId6"/>
    <p:sldId id="272" r:id="rId7"/>
    <p:sldId id="273" r:id="rId8"/>
    <p:sldId id="274" r:id="rId9"/>
    <p:sldId id="275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09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0DADC-9140-4458-87A2-FD6A81F990DE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7197-D074-435B-B425-CEF2FF98FF6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7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876"/>
            <a:ext cx="49609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88924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……………………..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57298"/>
            <a:ext cx="2500298" cy="428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……………………..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43248"/>
            <a:ext cx="2571704" cy="428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……………………..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572008"/>
            <a:ext cx="2714612" cy="357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……………………..</a:t>
            </a:r>
            <a:endParaRPr lang="fr-F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571480"/>
            <a:ext cx="74168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i="1" dirty="0"/>
          </a:p>
          <a:p>
            <a:r>
              <a:rPr lang="en-US" sz="2400" b="1" i="1" dirty="0" smtClean="0"/>
              <a:t>magnetism </a:t>
            </a:r>
            <a:r>
              <a:rPr lang="en-US" sz="2400" i="1" dirty="0"/>
              <a:t>= </a:t>
            </a:r>
            <a:r>
              <a:rPr lang="en-US" sz="2400" dirty="0"/>
              <a:t>force of attraction</a:t>
            </a:r>
            <a:br>
              <a:rPr lang="en-US" sz="2400" dirty="0"/>
            </a:br>
            <a:r>
              <a:rPr lang="en-US" sz="2400" b="1" i="1" dirty="0" err="1"/>
              <a:t>galvanised</a:t>
            </a:r>
            <a:r>
              <a:rPr lang="en-US" sz="2400" i="1" dirty="0"/>
              <a:t> </a:t>
            </a:r>
            <a:r>
              <a:rPr lang="en-US" sz="2400" dirty="0"/>
              <a:t>= coated with zinc (Zn) to prevent rusting</a:t>
            </a:r>
            <a:br>
              <a:rPr lang="en-US" sz="2400" dirty="0"/>
            </a:br>
            <a:r>
              <a:rPr lang="en-US" sz="2400" b="1" i="1" dirty="0"/>
              <a:t>recyclable</a:t>
            </a:r>
            <a:r>
              <a:rPr lang="en-US" sz="2400" i="1" dirty="0"/>
              <a:t> </a:t>
            </a:r>
            <a:r>
              <a:rPr lang="en-US" sz="2400" dirty="0"/>
              <a:t>= can be recycled</a:t>
            </a:r>
            <a:br>
              <a:rPr lang="en-US" sz="2400" dirty="0"/>
            </a:br>
            <a:r>
              <a:rPr lang="en-US" sz="2400" b="1" i="1" dirty="0"/>
              <a:t>chromium</a:t>
            </a:r>
            <a:r>
              <a:rPr lang="en-US" sz="2400" i="1" dirty="0"/>
              <a:t> (Cr) and nickel (Ni) </a:t>
            </a:r>
            <a:r>
              <a:rPr lang="en-US" sz="2400" dirty="0"/>
              <a:t>= metals added to steel to make stainless steel</a:t>
            </a:r>
            <a:br>
              <a:rPr lang="en-US" sz="2400" dirty="0"/>
            </a:br>
            <a:r>
              <a:rPr lang="en-US" sz="2400" b="1" i="1" dirty="0"/>
              <a:t>traces</a:t>
            </a:r>
            <a:r>
              <a:rPr lang="en-US" sz="2400" i="1" dirty="0"/>
              <a:t> </a:t>
            </a:r>
            <a:r>
              <a:rPr lang="en-US" sz="2400" dirty="0"/>
              <a:t>= small </a:t>
            </a:r>
            <a:r>
              <a:rPr lang="en-US" sz="2400" dirty="0" smtClean="0"/>
              <a:t>quantities          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i="1" dirty="0"/>
              <a:t>scarcity</a:t>
            </a:r>
            <a:r>
              <a:rPr lang="en-US" sz="2400" i="1" dirty="0"/>
              <a:t> </a:t>
            </a:r>
            <a:r>
              <a:rPr lang="en-US" sz="2400" dirty="0"/>
              <a:t>= limited </a:t>
            </a:r>
            <a:r>
              <a:rPr lang="en-US" sz="2400" dirty="0" smtClean="0"/>
              <a:t>availability/rarity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i="1" dirty="0"/>
              <a:t>insulation</a:t>
            </a:r>
            <a:r>
              <a:rPr lang="en-US" sz="2400" i="1" dirty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electrical insulation </a:t>
            </a:r>
          </a:p>
          <a:p>
            <a:r>
              <a:rPr lang="en-US" sz="2400" b="1" i="1" dirty="0" smtClean="0"/>
              <a:t>wire</a:t>
            </a:r>
            <a:r>
              <a:rPr lang="en-US" sz="2400" i="1" dirty="0" smtClean="0"/>
              <a:t> </a:t>
            </a:r>
            <a:r>
              <a:rPr lang="en-US" sz="2400" dirty="0"/>
              <a:t>= single strand of metal</a:t>
            </a:r>
            <a:br>
              <a:rPr lang="en-US" sz="24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707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286388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Answers</a:t>
            </a:r>
            <a:br>
              <a:rPr lang="en-US" b="1" dirty="0"/>
            </a:br>
            <a:r>
              <a:rPr lang="en-US" dirty="0"/>
              <a:t>The main point that Irina makes is that it’s important to consider the total</a:t>
            </a:r>
            <a:br>
              <a:rPr lang="en-US" dirty="0"/>
            </a:br>
            <a:r>
              <a:rPr lang="en-US" dirty="0"/>
              <a:t>environmental impact of a product, including producing it (pre-use), using it (</a:t>
            </a:r>
            <a:r>
              <a:rPr lang="en-US" dirty="0" err="1"/>
              <a:t>inuse</a:t>
            </a:r>
            <a:r>
              <a:rPr lang="en-US" dirty="0"/>
              <a:t>) and recycling it (post-use). She gives the example of an energy-saving </a:t>
            </a:r>
            <a:r>
              <a:rPr lang="en-US" dirty="0" smtClean="0"/>
              <a:t>light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bulb.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pic>
        <p:nvPicPr>
          <p:cNvPr id="4" name="2.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074" y="2643182"/>
            <a:ext cx="1050931" cy="1050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643182"/>
            <a:ext cx="91440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2.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6644" y="1367927"/>
            <a:ext cx="785818" cy="785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572560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6632"/>
            <a:ext cx="9143999" cy="69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504" y="2000240"/>
            <a:ext cx="88222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dirty="0" smtClean="0"/>
              <a:t>Increasingly, engineers need to </a:t>
            </a:r>
            <a:r>
              <a:rPr lang="en-US" sz="2400" i="1" dirty="0" smtClean="0"/>
              <a:t>design in </a:t>
            </a:r>
            <a:r>
              <a:rPr lang="en-US" sz="2400" dirty="0" smtClean="0"/>
              <a:t>recycling – planning for how</a:t>
            </a:r>
            <a:br>
              <a:rPr lang="en-US" sz="2400" dirty="0" smtClean="0"/>
            </a:br>
            <a:r>
              <a:rPr lang="en-US" sz="2400" dirty="0" smtClean="0"/>
              <a:t>assemblies will be disposed of.</a:t>
            </a:r>
            <a:br>
              <a:rPr lang="en-US" sz="2400" dirty="0" smtClean="0"/>
            </a:b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107504" y="3571876"/>
            <a:ext cx="88222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Language note: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i="1" dirty="0"/>
              <a:t>T</a:t>
            </a:r>
            <a:r>
              <a:rPr lang="en-US" sz="2400" b="1" i="1" dirty="0" smtClean="0"/>
              <a:t>he </a:t>
            </a:r>
            <a:r>
              <a:rPr lang="en-US" sz="2400" b="1" i="1" dirty="0"/>
              <a:t>following vocabulary </a:t>
            </a:r>
            <a:r>
              <a:rPr lang="en-US" sz="2400" b="1" i="1" dirty="0" smtClean="0"/>
              <a:t>is useful </a:t>
            </a:r>
            <a:r>
              <a:rPr lang="en-US" sz="2400" b="1" i="1" dirty="0"/>
              <a:t>in this section.</a:t>
            </a:r>
            <a:br>
              <a:rPr lang="en-US" sz="2400" b="1" i="1" dirty="0"/>
            </a:br>
            <a:r>
              <a:rPr lang="en-US" sz="2400" i="1" dirty="0" err="1"/>
              <a:t>aluminium</a:t>
            </a:r>
            <a:r>
              <a:rPr lang="en-US" sz="2400" i="1" dirty="0"/>
              <a:t>, bronze, copper, glass, lead, iron, ore, plastic, rubber, steel, </a:t>
            </a:r>
            <a:r>
              <a:rPr lang="en-US" sz="2400" i="1" dirty="0" smtClean="0"/>
              <a:t>stainless steel</a:t>
            </a:r>
            <a:r>
              <a:rPr lang="en-US" sz="2400" i="1" dirty="0"/>
              <a:t>, timber, hardwood, softwood, </a:t>
            </a:r>
            <a:r>
              <a:rPr lang="en-US" sz="2400" i="1" dirty="0" smtClean="0"/>
              <a:t>zinc</a:t>
            </a:r>
            <a:r>
              <a:rPr lang="en-US" sz="2400" dirty="0" smtClean="0"/>
              <a:t>, chromium, asbestos, insulation, asphalt, ironmongery,  </a:t>
            </a:r>
            <a:br>
              <a:rPr lang="en-US" sz="2400" dirty="0" smtClean="0"/>
            </a:b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asbesto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050"/>
            <a:ext cx="2257425" cy="13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esktop\ty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01" y="188641"/>
            <a:ext cx="186531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c\Desktop\aspha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8642"/>
            <a:ext cx="194595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c\Desktop\copp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1916832"/>
            <a:ext cx="2200870" cy="11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pc\Desktop\Timb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01" y="1628800"/>
            <a:ext cx="1865314" cy="16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pc\Desktop\ti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8640"/>
            <a:ext cx="171259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pc\Desktop\alloy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21234"/>
            <a:ext cx="3096344" cy="20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pc\Desktop\A_piece_of_lea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57165"/>
            <a:ext cx="1905377" cy="117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pc\Desktop\concret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56992"/>
            <a:ext cx="192080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4" descr="Nickel — Wikipédia"/>
          <p:cNvSpPr>
            <a:spLocks noChangeAspect="1" noChangeArrowheads="1"/>
          </p:cNvSpPr>
          <p:nvPr/>
        </p:nvSpPr>
        <p:spPr bwMode="auto">
          <a:xfrm>
            <a:off x="1971329" y="-11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9" name="Picture 15" descr="C:\Users\pc\Desktop\chr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30" y="4599129"/>
            <a:ext cx="1891854" cy="11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7" descr="برونز Bronze | مصادر الكيمياء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C:\Users\pc\Desktop\brass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4598968"/>
            <a:ext cx="1829140" cy="15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pc\Desktop\bronz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98968"/>
            <a:ext cx="1161853" cy="183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pc\Desktop\ironmongery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54" y="4941168"/>
            <a:ext cx="1839037" cy="13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9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720" y="285728"/>
            <a:ext cx="88582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scrap</a:t>
            </a:r>
            <a:r>
              <a:rPr lang="en-US" sz="2400" i="1" dirty="0" smtClean="0"/>
              <a:t> </a:t>
            </a:r>
            <a:r>
              <a:rPr lang="en-US" sz="2400" dirty="0" smtClean="0"/>
              <a:t>= waste material intended for recycling</a:t>
            </a:r>
            <a:br>
              <a:rPr lang="en-US" sz="2400" dirty="0" smtClean="0"/>
            </a:br>
            <a:r>
              <a:rPr lang="en-US" sz="2400" b="1" i="1" dirty="0" smtClean="0"/>
              <a:t>alloy</a:t>
            </a:r>
            <a:r>
              <a:rPr lang="en-US" sz="2400" i="1" dirty="0" smtClean="0"/>
              <a:t> </a:t>
            </a:r>
            <a:r>
              <a:rPr lang="en-US" sz="2400" dirty="0" smtClean="0"/>
              <a:t>= a mixture of metals sometimes containing a non-metal, for example</a:t>
            </a:r>
            <a:br>
              <a:rPr lang="en-US" sz="2400" dirty="0" smtClean="0"/>
            </a:br>
            <a:r>
              <a:rPr lang="en-US" sz="2400" b="1" dirty="0" smtClean="0"/>
              <a:t>carbon</a:t>
            </a:r>
            <a:r>
              <a:rPr lang="en-US" sz="2400" dirty="0" smtClean="0"/>
              <a:t> (C) in steel</a:t>
            </a:r>
            <a:br>
              <a:rPr lang="en-US" sz="2400" dirty="0" smtClean="0"/>
            </a:br>
            <a:r>
              <a:rPr lang="en-US" sz="2400" b="1" i="1" dirty="0" smtClean="0"/>
              <a:t>brass</a:t>
            </a:r>
            <a:r>
              <a:rPr lang="en-US" sz="2400" i="1" dirty="0" smtClean="0"/>
              <a:t> </a:t>
            </a:r>
            <a:r>
              <a:rPr lang="en-US" sz="2400" dirty="0" smtClean="0"/>
              <a:t>= an alloy of copper (Cu), zinc and, often, lead (</a:t>
            </a:r>
            <a:r>
              <a:rPr lang="en-US" sz="2400" dirty="0" err="1" smtClean="0"/>
              <a:t>Pb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b="1" i="1" dirty="0" smtClean="0"/>
              <a:t>bronze</a:t>
            </a:r>
            <a:r>
              <a:rPr lang="en-US" sz="2400" i="1" dirty="0" smtClean="0"/>
              <a:t> </a:t>
            </a:r>
            <a:r>
              <a:rPr lang="en-US" sz="2400" dirty="0" smtClean="0"/>
              <a:t>= an alloy of copper and tin (</a:t>
            </a:r>
            <a:r>
              <a:rPr lang="en-US" sz="2400" dirty="0" err="1" smtClean="0"/>
              <a:t>Sn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b="1" i="1" dirty="0" smtClean="0"/>
              <a:t>melting down </a:t>
            </a:r>
            <a:r>
              <a:rPr lang="en-US" sz="2400" dirty="0" smtClean="0"/>
              <a:t>= using heat to change the state of a substance from solid to liquid</a:t>
            </a:r>
            <a:br>
              <a:rPr lang="en-US" sz="2400" dirty="0" smtClean="0"/>
            </a:br>
            <a:r>
              <a:rPr lang="en-US" sz="2400" b="1" i="1" dirty="0" smtClean="0"/>
              <a:t>energy-intensive</a:t>
            </a:r>
            <a:r>
              <a:rPr lang="en-US" sz="2400" i="1" dirty="0" smtClean="0"/>
              <a:t> </a:t>
            </a:r>
            <a:r>
              <a:rPr lang="en-US" sz="2400" dirty="0" smtClean="0"/>
              <a:t>= using a lot of energy</a:t>
            </a:r>
            <a:br>
              <a:rPr lang="en-US" sz="2400" dirty="0" smtClean="0"/>
            </a:br>
            <a:r>
              <a:rPr lang="en-US" sz="2400" b="1" i="1" dirty="0" smtClean="0"/>
              <a:t>electrolysis</a:t>
            </a:r>
            <a:r>
              <a:rPr lang="en-US" sz="2400" i="1" dirty="0" smtClean="0"/>
              <a:t> </a:t>
            </a:r>
            <a:r>
              <a:rPr lang="en-US" sz="2400" dirty="0" smtClean="0"/>
              <a:t>= passing an electrical current through a liquid or solid in order to separate chemical compounds     </a:t>
            </a:r>
            <a:br>
              <a:rPr lang="en-US" sz="2400" dirty="0" smtClean="0"/>
            </a:br>
            <a:r>
              <a:rPr lang="en-US" sz="2400" b="1" i="1" dirty="0" smtClean="0"/>
              <a:t>ore</a:t>
            </a:r>
            <a:r>
              <a:rPr lang="en-US" sz="2400" i="1" dirty="0" smtClean="0"/>
              <a:t> </a:t>
            </a:r>
            <a:r>
              <a:rPr lang="en-US" sz="2400" dirty="0" smtClean="0"/>
              <a:t>= mineral from which metal is extracted  </a:t>
            </a:r>
            <a:br>
              <a:rPr lang="en-US" sz="2400" dirty="0" smtClean="0"/>
            </a:br>
            <a:r>
              <a:rPr lang="en-US" sz="2400" b="1" i="1" dirty="0" smtClean="0"/>
              <a:t>hardwood </a:t>
            </a:r>
            <a:r>
              <a:rPr lang="en-US" sz="2400" dirty="0" smtClean="0"/>
              <a:t>= timber from deciduous trees</a:t>
            </a:r>
            <a:br>
              <a:rPr lang="en-US" sz="2400" dirty="0" smtClean="0"/>
            </a:br>
            <a:r>
              <a:rPr lang="en-US" sz="2400" b="1" i="1" dirty="0" smtClean="0"/>
              <a:t>softwood</a:t>
            </a:r>
            <a:r>
              <a:rPr lang="en-US" sz="2400" i="1" dirty="0" smtClean="0"/>
              <a:t> </a:t>
            </a:r>
            <a:r>
              <a:rPr lang="en-US" sz="2400" dirty="0" smtClean="0"/>
              <a:t>= timber from pine trees</a:t>
            </a:r>
            <a:br>
              <a:rPr lang="en-US" sz="2400" dirty="0" smtClean="0"/>
            </a:br>
            <a:r>
              <a:rPr lang="en-US" sz="2400" b="1" i="1" dirty="0" smtClean="0"/>
              <a:t>ironmongery</a:t>
            </a:r>
            <a:r>
              <a:rPr lang="en-US" sz="2400" i="1" dirty="0" smtClean="0"/>
              <a:t> </a:t>
            </a:r>
            <a:r>
              <a:rPr lang="en-US" sz="2400" dirty="0" smtClean="0"/>
              <a:t>= collective term for small metal items commonly used in buildings, for example door handles, hinges, screws, nails 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421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84887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39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HP\Desktop\demolished-buildin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6" name="Picture 4" descr="digger demolishing houses for reconstruction. Demolishing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05678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3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uter Electronic Wa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676875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utomobile Scrap at best price in Chennai by Asian Steel Traders | ID:  179652837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05678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116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829</TotalTime>
  <Words>21</Words>
  <Application>Microsoft Office PowerPoint</Application>
  <PresentationFormat>Affichage à l'écran (4:3)</PresentationFormat>
  <Paragraphs>12</Paragraphs>
  <Slides>19</Slides>
  <Notes>0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univers</dc:creator>
  <cp:lastModifiedBy>HP</cp:lastModifiedBy>
  <cp:revision>29</cp:revision>
  <dcterms:created xsi:type="dcterms:W3CDTF">2021-08-18T15:16:16Z</dcterms:created>
  <dcterms:modified xsi:type="dcterms:W3CDTF">2022-10-11T22:31:29Z</dcterms:modified>
</cp:coreProperties>
</file>